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62" r:id="rId2"/>
    <p:sldId id="260" r:id="rId3"/>
    <p:sldId id="261" r:id="rId4"/>
    <p:sldId id="263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87"/>
    <a:srgbClr val="C00040"/>
    <a:srgbClr val="993366"/>
    <a:srgbClr val="996633"/>
    <a:srgbClr val="990000"/>
    <a:srgbClr val="52B8C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9" autoAdjust="0"/>
    <p:restoredTop sz="94660"/>
  </p:normalViewPr>
  <p:slideViewPr>
    <p:cSldViewPr>
      <p:cViewPr varScale="1">
        <p:scale>
          <a:sx n="125" d="100"/>
          <a:sy n="125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F855-5E58-4BD3-8D71-C37DE3C76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D2B4-5C99-40F6-B738-67F7718A1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18FE-801A-4F58-8BC6-6911EF4DF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4ACCD-1AFC-43B5-99C3-1058626B7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C76D-C74E-4BCF-A7B7-A37E292D94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A7F7F-0C80-44E7-A83C-17160FF1EC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4F609-DC55-4F98-A638-16A373912B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E4BE9-B586-402B-AC97-5C2D7B2A5F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2911F-8A2D-4F8B-915B-A522E0C535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212E3-717B-4731-9306-EAD781DAF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E84E3-A499-4B53-8AE5-1FA99BE2E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FE0A7E-FCD2-4E94-88BA-97D645AA8EC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3810000" cy="3810000"/>
          </a:xfrm>
          <a:prstGeom prst="rect">
            <a:avLst/>
          </a:prstGeom>
        </p:spPr>
      </p:pic>
      <p:sp>
        <p:nvSpPr>
          <p:cNvPr id="139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337"/>
            <a:ext cx="3429000" cy="4525963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Много книг я прочитал,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Многое из них узнал,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Запишу все по порядку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В необычную тетрадку.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Он читать мне помогает,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Он со мною открывает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Тайны и загадки книг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ru-RU" sz="2000" i="1" dirty="0">
                <a:solidFill>
                  <a:srgbClr val="996633"/>
                </a:solidFill>
                <a:latin typeface="Bookman Old Style" pitchFamily="18" charset="0"/>
              </a:rPr>
              <a:t>Мой читательский дневник</a:t>
            </a:r>
          </a:p>
          <a:p>
            <a:pPr algn="ctr">
              <a:lnSpc>
                <a:spcPct val="135000"/>
              </a:lnSpc>
              <a:buFontTx/>
              <a:buNone/>
            </a:pPr>
            <a:endParaRPr lang="ru-RU" sz="1800" dirty="0">
              <a:solidFill>
                <a:srgbClr val="9966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81000"/>
            <a:ext cx="4267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4B8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Советы первокласснику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FF4B8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«Как вести читательский дневник?»</a:t>
            </a:r>
            <a:endParaRPr lang="ru-RU" sz="36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FF4B8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867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Силаева Е.А.,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1 класса А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025" y="5943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2020 год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ru-RU" b="1" i="1" dirty="0">
                <a:solidFill>
                  <a:srgbClr val="C00040"/>
                </a:solidFill>
                <a:latin typeface="Bookman Old Style" pitchFamily="18" charset="0"/>
              </a:rPr>
              <a:t>Читательский дневник</a:t>
            </a:r>
            <a:r>
              <a:rPr lang="ru-RU" b="1" i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ü"/>
            </a:pPr>
            <a:r>
              <a:rPr lang="ru-RU" sz="2800">
                <a:solidFill>
                  <a:srgbClr val="C00040"/>
                </a:solidFill>
                <a:latin typeface="Bookman Old Style" pitchFamily="18" charset="0"/>
              </a:rPr>
              <a:t>используется при чтении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z="2800">
                <a:solidFill>
                  <a:srgbClr val="C00040"/>
                </a:solidFill>
                <a:latin typeface="Bookman Old Style" pitchFamily="18" charset="0"/>
              </a:rPr>
              <a:t> фиксирует прочитанное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z="2800">
                <a:solidFill>
                  <a:srgbClr val="C00040"/>
                </a:solidFill>
                <a:latin typeface="Bookman Old Style" pitchFamily="18" charset="0"/>
              </a:rPr>
              <a:t> отражает взгляды читающего</a:t>
            </a:r>
          </a:p>
        </p:txBody>
      </p:sp>
      <p:pic>
        <p:nvPicPr>
          <p:cNvPr id="137220" name="Picture 4" descr="08-27-1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563938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ru-RU" sz="3600" b="1" i="1">
                <a:solidFill>
                  <a:srgbClr val="C00040"/>
                </a:solidFill>
                <a:latin typeface="Bookman Old Style" pitchFamily="18" charset="0"/>
              </a:rPr>
              <a:t>Цель читательского дневника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ü"/>
            </a:pPr>
            <a:r>
              <a:rPr lang="ru-RU" sz="1900">
                <a:solidFill>
                  <a:srgbClr val="C00040"/>
                </a:solidFill>
                <a:latin typeface="Bookman Old Style" pitchFamily="18" charset="0"/>
              </a:rPr>
              <a:t>Читать вдумчиво и внимательно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z="1900">
                <a:solidFill>
                  <a:srgbClr val="C00040"/>
                </a:solidFill>
                <a:latin typeface="Bookman Old Style" pitchFamily="18" charset="0"/>
              </a:rPr>
              <a:t>По записям вспомнить и воспроизвести содержание прочитанного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z="1900">
                <a:solidFill>
                  <a:srgbClr val="C00040"/>
                </a:solidFill>
                <a:latin typeface="Bookman Old Style" pitchFamily="18" charset="0"/>
              </a:rPr>
              <a:t>Проконтролировать себя в чтении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z="1900">
                <a:solidFill>
                  <a:srgbClr val="C00040"/>
                </a:solidFill>
                <a:latin typeface="Bookman Old Style" pitchFamily="18" charset="0"/>
              </a:rPr>
              <a:t>Выразить свои мысли, оценить героев и их поступки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z="1900">
                <a:solidFill>
                  <a:srgbClr val="C00040"/>
                </a:solidFill>
                <a:latin typeface="Bookman Old Style" pitchFamily="18" charset="0"/>
              </a:rPr>
              <a:t>Творчески себя выразить</a:t>
            </a:r>
          </a:p>
        </p:txBody>
      </p:sp>
      <p:pic>
        <p:nvPicPr>
          <p:cNvPr id="138244" name="Picture 4" descr="%D0%AD%D0%BD%D0%B4%D1%8D-269x3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3124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ru-RU"/>
              <a:t>	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40"/>
                </a:solidFill>
                <a:latin typeface="Bookman Old Style" pitchFamily="18" charset="0"/>
              </a:rPr>
              <a:t>Читательский дневник будет таким, каким вы его создадите. Вы можете выбрать иллюстрацию, нарисовать рисунок. </a:t>
            </a:r>
            <a:endParaRPr lang="ru-RU" sz="2000" dirty="0" smtClean="0">
              <a:solidFill>
                <a:srgbClr val="C00040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40"/>
                </a:solidFill>
                <a:latin typeface="Bookman Old Style" pitchFamily="18" charset="0"/>
              </a:rPr>
              <a:t>Но </a:t>
            </a:r>
            <a:r>
              <a:rPr lang="ru-RU" sz="2000" dirty="0">
                <a:solidFill>
                  <a:srgbClr val="C00040"/>
                </a:solidFill>
                <a:latin typeface="Bookman Old Style" pitchFamily="18" charset="0"/>
              </a:rPr>
              <a:t>не забывайте, что читательский дневник сродни книге, поэтому предпочтительнее </a:t>
            </a:r>
            <a:r>
              <a:rPr lang="ru-RU" sz="2000" dirty="0" smtClean="0">
                <a:solidFill>
                  <a:srgbClr val="C00040"/>
                </a:solidFill>
                <a:latin typeface="Bookman Old Style" pitchFamily="18" charset="0"/>
              </a:rPr>
              <a:t>делать рисунки</a:t>
            </a:r>
            <a:r>
              <a:rPr lang="ru-RU" sz="2000" dirty="0">
                <a:solidFill>
                  <a:srgbClr val="C00040"/>
                </a:solidFill>
                <a:latin typeface="Bookman Old Style" pitchFamily="18" charset="0"/>
              </a:rPr>
              <a:t>, связанные </a:t>
            </a:r>
            <a:r>
              <a:rPr lang="ru-RU" sz="2000" dirty="0" smtClean="0">
                <a:solidFill>
                  <a:srgbClr val="C00040"/>
                </a:solidFill>
                <a:latin typeface="Bookman Old Style" pitchFamily="18" charset="0"/>
              </a:rPr>
              <a:t>        с </a:t>
            </a:r>
            <a:r>
              <a:rPr lang="ru-RU" sz="2000" dirty="0">
                <a:solidFill>
                  <a:srgbClr val="C00040"/>
                </a:solidFill>
                <a:latin typeface="Bookman Old Style" pitchFamily="18" charset="0"/>
              </a:rPr>
              <a:t>книгой, чтением, литературой.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724400" y="1600200"/>
            <a:ext cx="396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b="1" i="1" dirty="0">
                <a:latin typeface="Bookman Old Style" pitchFamily="18" charset="0"/>
              </a:rPr>
              <a:t>Читательский дневник ученика </a:t>
            </a:r>
            <a:r>
              <a:rPr lang="ru-RU" b="1" i="1" dirty="0" smtClean="0">
                <a:latin typeface="Bookman Old Style" pitchFamily="18" charset="0"/>
              </a:rPr>
              <a:t>1 </a:t>
            </a:r>
            <a:r>
              <a:rPr lang="ru-RU" b="1" i="1" dirty="0">
                <a:latin typeface="Bookman Old Style" pitchFamily="18" charset="0"/>
              </a:rPr>
              <a:t>класса </a:t>
            </a:r>
            <a:r>
              <a:rPr lang="ru-RU" b="1" i="1" dirty="0" smtClean="0">
                <a:latin typeface="Bookman Old Style" pitchFamily="18" charset="0"/>
              </a:rPr>
              <a:t>А</a:t>
            </a:r>
          </a:p>
          <a:p>
            <a:pPr>
              <a:spcBef>
                <a:spcPct val="20000"/>
              </a:spcBef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    </a:t>
            </a:r>
            <a:r>
              <a:rPr lang="ru-RU" b="1" i="1" dirty="0" smtClean="0">
                <a:latin typeface="Bookman Old Style" pitchFamily="18" charset="0"/>
              </a:rPr>
              <a:t>средней </a:t>
            </a:r>
            <a:r>
              <a:rPr lang="ru-RU" b="1" i="1" dirty="0">
                <a:latin typeface="Bookman Old Style" pitchFamily="18" charset="0"/>
              </a:rPr>
              <a:t>школы </a:t>
            </a:r>
            <a:r>
              <a:rPr lang="ru-RU" b="1" i="1" dirty="0" smtClean="0">
                <a:latin typeface="Bookman Old Style" pitchFamily="18" charset="0"/>
              </a:rPr>
              <a:t>№2          </a:t>
            </a:r>
          </a:p>
          <a:p>
            <a:pPr>
              <a:spcBef>
                <a:spcPct val="20000"/>
              </a:spcBef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      </a:t>
            </a:r>
            <a:r>
              <a:rPr lang="ru-RU" b="1" i="1" dirty="0" smtClean="0">
                <a:latin typeface="Bookman Old Style" pitchFamily="18" charset="0"/>
              </a:rPr>
              <a:t>фамилия… </a:t>
            </a:r>
            <a:r>
              <a:rPr lang="ru-RU" b="1" i="1" dirty="0">
                <a:latin typeface="Bookman Old Style" pitchFamily="18" charset="0"/>
              </a:rPr>
              <a:t>имя… </a:t>
            </a:r>
            <a:endParaRPr lang="ru-RU" b="1" i="1" dirty="0" smtClean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              </a:t>
            </a:r>
          </a:p>
          <a:p>
            <a:pPr>
              <a:spcBef>
                <a:spcPct val="20000"/>
              </a:spcBef>
            </a:pPr>
            <a:endParaRPr lang="ru-RU" b="1" i="1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lang="ru-RU" b="1" i="1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lang="ru-RU" b="1" i="1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lang="ru-RU" b="1" i="1" dirty="0" smtClean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                    </a:t>
            </a:r>
            <a:r>
              <a:rPr lang="ru-RU" b="1" i="1" dirty="0" smtClean="0">
                <a:latin typeface="Bookman Old Style" pitchFamily="18" charset="0"/>
              </a:rPr>
              <a:t>Начат </a:t>
            </a:r>
            <a:r>
              <a:rPr lang="ru-RU" b="1" i="1" dirty="0">
                <a:latin typeface="Bookman Old Style" pitchFamily="18" charset="0"/>
              </a:rPr>
              <a:t>в …. году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295400" y="9906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C00040"/>
                </a:solidFill>
              </a:rPr>
              <a:t>Титульный лист дневника</a:t>
            </a:r>
          </a:p>
        </p:txBody>
      </p:sp>
      <p:pic>
        <p:nvPicPr>
          <p:cNvPr id="140297" name="Picture 9" descr="1222316873_knigi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71800"/>
            <a:ext cx="2426887" cy="211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40"/>
                </a:solidFill>
              </a:rPr>
              <a:t>Разделы дневника: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37360"/>
            <a:ext cx="4191000" cy="3429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дата  чтения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произведения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главные герои</a:t>
            </a:r>
          </a:p>
          <a:p>
            <a:pPr eaLnBrk="1" hangingPunct="1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здесь может быть рисунок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1790015"/>
            <a:ext cx="4099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главная мысль 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Здесь ребенок с помощью родителей записывает  в  1-3х предложениях  основную мысль текста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itchFamily="18" charset="0"/>
              </a:rPr>
              <a:t>мои </a:t>
            </a: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впечатления о прочитанном «О чем?»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ru-RU" sz="1600" i="1" dirty="0">
                <a:latin typeface="Times New Roman" panose="02020603050405020304" pitchFamily="18" charset="0"/>
                <a:cs typeface="Times New Roman" pitchFamily="18" charset="0"/>
              </a:rPr>
              <a:t>Здесь ребенок с помощью родителей записывает  в  1-3х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itchFamily="18" charset="0"/>
              </a:rPr>
              <a:t>предложениях свое отношение к прочитанному (сто понравилось? Что не понравилось?) </a:t>
            </a:r>
            <a:endParaRPr lang="ru-RU" sz="1600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4" t="38988" r="7848" b="3677"/>
          <a:stretch/>
        </p:blipFill>
        <p:spPr>
          <a:xfrm>
            <a:off x="4648200" y="1890078"/>
            <a:ext cx="3810000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998" t="3101" r="11679" b="85790"/>
          <a:stretch/>
        </p:blipFill>
        <p:spPr>
          <a:xfrm>
            <a:off x="1676400" y="769938"/>
            <a:ext cx="5769615" cy="655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71" t="11467" r="17050" b="61012"/>
          <a:stretch/>
        </p:blipFill>
        <p:spPr>
          <a:xfrm>
            <a:off x="762000" y="1981200"/>
            <a:ext cx="320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ravcova.ucoz.ru/bezymjannyjmiyipyc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823278"/>
            <a:ext cx="4122420" cy="315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917402"/>
            <a:ext cx="4876800" cy="38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781800" cy="5476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0"/>
            <a:ext cx="6172200" cy="3001963"/>
          </a:xfrm>
        </p:spPr>
        <p:txBody>
          <a:bodyPr>
            <a:prstTxWarp prst="textDoubleWave1">
              <a:avLst/>
            </a:prstTxWarp>
          </a:bodyPr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4B8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Читательский дневник – это творчество ребенка.</a:t>
            </a: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4B87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Желаю всем приятного общения                                          с книгой!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4B8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5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197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Times New Roman</vt:lpstr>
      <vt:lpstr>Wingdings</vt:lpstr>
      <vt:lpstr>Оформление по умолчанию</vt:lpstr>
      <vt:lpstr>Презентация PowerPoint</vt:lpstr>
      <vt:lpstr>Читательский дневник </vt:lpstr>
      <vt:lpstr>Цель читательского дневника</vt:lpstr>
      <vt:lpstr> </vt:lpstr>
      <vt:lpstr>Разделы дневника: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Лена</cp:lastModifiedBy>
  <cp:revision>8</cp:revision>
  <cp:lastPrinted>1601-01-01T00:00:00Z</cp:lastPrinted>
  <dcterms:created xsi:type="dcterms:W3CDTF">1601-01-01T00:00:00Z</dcterms:created>
  <dcterms:modified xsi:type="dcterms:W3CDTF">2020-05-20T15:01:39Z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