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2" r:id="rId18"/>
    <p:sldId id="282" r:id="rId19"/>
    <p:sldId id="291" r:id="rId20"/>
    <p:sldId id="280" r:id="rId21"/>
    <p:sldId id="289" r:id="rId22"/>
    <p:sldId id="294" r:id="rId23"/>
    <p:sldId id="283" r:id="rId24"/>
    <p:sldId id="288" r:id="rId25"/>
    <p:sldId id="293" r:id="rId26"/>
    <p:sldId id="290" r:id="rId27"/>
    <p:sldId id="292" r:id="rId28"/>
    <p:sldId id="295" r:id="rId29"/>
    <p:sldId id="285" r:id="rId30"/>
    <p:sldId id="27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43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DC619-C38F-4B3B-BD7A-5D04DF1366A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2D79-2900-4878-89E2-5AB4C96B5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syushart.com.ua/artwork/know-how-collage/" TargetMode="External"/><Relationship Id="rId2" Type="http://schemas.openxmlformats.org/officeDocument/2006/relationships/hyperlink" Target="http://dob.1september.ru/2005/04/9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stranamasterov.ru/taxonomy/term/451,324?page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1439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какой технике выполнены </a:t>
            </a:r>
            <a:br>
              <a:rPr lang="ru-RU" dirty="0" smtClean="0"/>
            </a:br>
            <a:r>
              <a:rPr lang="ru-RU" dirty="0" smtClean="0"/>
              <a:t>эти работы?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253351"/>
            <a:ext cx="3888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Аппликация</a:t>
            </a:r>
            <a:endParaRPr lang="ru-RU" sz="5400" b="1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5715016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Коллаж</a:t>
            </a:r>
            <a:endParaRPr lang="ru-RU" sz="5400" b="1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71538" y="6215058"/>
            <a:ext cx="64008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Технологии в 3 классе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Людмила\Мои рисунки\фото\ФОТО ТеХнОлОгИя\фото выставки технологии 2012\Фото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4"/>
          <a:stretch/>
        </p:blipFill>
        <p:spPr bwMode="auto">
          <a:xfrm>
            <a:off x="1826470" y="1494705"/>
            <a:ext cx="5047556" cy="35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материале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571612"/>
            <a:ext cx="401475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/>
              <a:t>Использовать можно все, что попало под руку и понравилось глазу. Коллаж можно обогатить лепниной из теста, нитками, вырезками из бумаги </a:t>
            </a:r>
            <a:r>
              <a:rPr lang="ru-RU" sz="2600" i="1" dirty="0"/>
              <a:t>(газет, журналов, детских рисунков), просто фантиками, </a:t>
            </a:r>
            <a:r>
              <a:rPr lang="ru-RU" sz="2600" i="1" dirty="0" smtClean="0"/>
              <a:t>тканью).</a:t>
            </a:r>
            <a:endParaRPr lang="ru-RU" sz="2600" i="1" dirty="0"/>
          </a:p>
        </p:txBody>
      </p:sp>
      <p:pic>
        <p:nvPicPr>
          <p:cNvPr id="21508" name="Picture 4" descr="Картинка 31 из 19200"/>
          <p:cNvPicPr>
            <a:picLocks noChangeAspect="1" noChangeArrowheads="1"/>
          </p:cNvPicPr>
          <p:nvPr/>
        </p:nvPicPr>
        <p:blipFill>
          <a:blip r:embed="rId2" cstate="print"/>
          <a:srcRect l="4188" t="12094" r="6282" b="21165"/>
          <a:stretch>
            <a:fillRect/>
          </a:stretch>
        </p:blipFill>
        <p:spPr bwMode="auto">
          <a:xfrm>
            <a:off x="214282" y="1428736"/>
            <a:ext cx="4493151" cy="46390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Коллаж может быть разным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571501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флористическим</a:t>
            </a:r>
            <a:endParaRPr lang="ru-RU" sz="2800" dirty="0"/>
          </a:p>
        </p:txBody>
      </p:sp>
      <p:pic>
        <p:nvPicPr>
          <p:cNvPr id="22530" name="Picture 2" descr=" Картина, рисунок, панно, Мастер-класс Вырезание, Коллаж, Оригами, Плетение: Мастер-класс Акварель, Бумага, Картон, Клей, Материал природный, Салфетки, Семена, Трава Дебют. Фото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85860"/>
            <a:ext cx="3051343" cy="4572000"/>
          </a:xfrm>
          <a:prstGeom prst="rect">
            <a:avLst/>
          </a:prstGeom>
          <a:noFill/>
        </p:spPr>
      </p:pic>
      <p:pic>
        <p:nvPicPr>
          <p:cNvPr id="22532" name="Picture 4" descr="Картинка 8 из 3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643050"/>
            <a:ext cx="4950393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Тканевый коллаж</a:t>
            </a:r>
            <a:endParaRPr lang="ru-RU" sz="3200" dirty="0"/>
          </a:p>
        </p:txBody>
      </p:sp>
      <p:pic>
        <p:nvPicPr>
          <p:cNvPr id="23554" name="Picture 2" descr="Картинка 448 из 19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3964809" cy="5286412"/>
          </a:xfrm>
          <a:prstGeom prst="rect">
            <a:avLst/>
          </a:prstGeom>
          <a:noFill/>
        </p:spPr>
      </p:pic>
      <p:pic>
        <p:nvPicPr>
          <p:cNvPr id="23556" name="Picture 4" descr="Картинка 454 из 19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3733803" cy="5380120"/>
          </a:xfrm>
          <a:prstGeom prst="rect">
            <a:avLst/>
          </a:prstGeom>
          <a:noFill/>
        </p:spPr>
      </p:pic>
      <p:pic>
        <p:nvPicPr>
          <p:cNvPr id="2050" name="Picture 2" descr="F:\технол.3 кл\8 ур. Коллаж. Тряпичный домик\R1108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785793"/>
            <a:ext cx="5823586" cy="58901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Кожаный коллаж</a:t>
            </a:r>
            <a:endParaRPr lang="ru-RU" sz="3600" dirty="0"/>
          </a:p>
        </p:txBody>
      </p:sp>
      <p:pic>
        <p:nvPicPr>
          <p:cNvPr id="24578" name="Picture 2" descr="Картинка 7 из 6804"/>
          <p:cNvPicPr>
            <a:picLocks noChangeAspect="1" noChangeArrowheads="1"/>
          </p:cNvPicPr>
          <p:nvPr/>
        </p:nvPicPr>
        <p:blipFill>
          <a:blip r:embed="rId2" cstate="print"/>
          <a:srcRect l="16240" t="23355" r="16240" b="15014"/>
          <a:stretch>
            <a:fillRect/>
          </a:stretch>
        </p:blipFill>
        <p:spPr bwMode="auto">
          <a:xfrm>
            <a:off x="1643041" y="1643050"/>
            <a:ext cx="5925123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Коллаж из кусочков бумаги</a:t>
            </a:r>
            <a:endParaRPr lang="ru-RU" sz="3200" dirty="0"/>
          </a:p>
        </p:txBody>
      </p:sp>
      <p:pic>
        <p:nvPicPr>
          <p:cNvPr id="25604" name="Picture 4" descr="Картинка 3 из 27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071834" cy="4576100"/>
          </a:xfrm>
          <a:prstGeom prst="rect">
            <a:avLst/>
          </a:prstGeom>
          <a:noFill/>
        </p:spPr>
      </p:pic>
      <p:pic>
        <p:nvPicPr>
          <p:cNvPr id="25606" name="Picture 6" descr="http://dob.1september.ru/2005/04/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4842" y="1785926"/>
            <a:ext cx="4582000" cy="3119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K:\Все по лоскутам\p63_gorod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71688"/>
            <a:ext cx="44767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K:\Все по лоскутам\p63_babochki.jpg"/>
          <p:cNvPicPr>
            <a:picLocks noChangeAspect="1" noChangeArrowheads="1"/>
          </p:cNvPicPr>
          <p:nvPr/>
        </p:nvPicPr>
        <p:blipFill>
          <a:blip r:embed="rId3">
            <a:lum bright="1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42875"/>
            <a:ext cx="4241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 sz="quarter"/>
          </p:nvPr>
        </p:nvSpPr>
        <p:spPr>
          <a:xfrm>
            <a:off x="685800" y="642938"/>
            <a:ext cx="3529013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«Чудо-город»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sz="quarter" idx="1"/>
          </p:nvPr>
        </p:nvSpPr>
        <p:spPr>
          <a:xfrm>
            <a:off x="4857750" y="4643438"/>
            <a:ext cx="4071938" cy="150018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«Бабочки»</a:t>
            </a:r>
          </a:p>
        </p:txBody>
      </p:sp>
    </p:spTree>
    <p:extLst>
      <p:ext uri="{BB962C8B-B14F-4D97-AF65-F5344CB8AC3E}">
        <p14:creationId xmlns:p14="http://schemas.microsoft.com/office/powerpoint/2010/main" val="27638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Панно-коллаж</a:t>
            </a:r>
            <a:endParaRPr lang="ru-RU" sz="3200" dirty="0"/>
          </a:p>
        </p:txBody>
      </p:sp>
      <p:pic>
        <p:nvPicPr>
          <p:cNvPr id="26626" name="Picture 2" descr="Картинка 28 из 77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928670"/>
            <a:ext cx="3929090" cy="56635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Пейзаж. Вид из окна</a:t>
            </a:r>
            <a:r>
              <a:rPr lang="ru-RU" dirty="0" smtClean="0">
                <a:solidFill>
                  <a:srgbClr val="66CCFF"/>
                </a:solidFill>
              </a:rPr>
              <a:t>.</a:t>
            </a:r>
            <a:endParaRPr lang="ru-RU" dirty="0">
              <a:solidFill>
                <a:srgbClr val="66CCFF"/>
              </a:solidFill>
            </a:endParaRPr>
          </a:p>
        </p:txBody>
      </p:sp>
      <p:pic>
        <p:nvPicPr>
          <p:cNvPr id="4" name="Picture 4" descr="Картинка 18 из 191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57298"/>
            <a:ext cx="3714776" cy="5306823"/>
          </a:xfrm>
          <a:prstGeom prst="rect">
            <a:avLst/>
          </a:prstGeom>
          <a:noFill/>
        </p:spPr>
      </p:pic>
      <p:pic>
        <p:nvPicPr>
          <p:cNvPr id="1026" name="Picture 2" descr="C:\Users\Людмила\Мои рисунки\Худ. Школа\ПОРТФОЛИО учащихся ХШ\Портфолио Корсаковы Д. и Е\SUNP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476">
            <a:off x="-275424" y="2554855"/>
            <a:ext cx="3109073" cy="409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Мои рисунки\Худ. Школа\ПОРТФОЛИО учащихся ХШ\Портфолио Корсаковы Д. и Е\SUNP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032">
            <a:off x="6650635" y="2464881"/>
            <a:ext cx="2801134" cy="39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68912"/>
            <a:ext cx="225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Корсакова Даша 9 лет (2013г)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637214">
            <a:off x="6957883" y="1666999"/>
            <a:ext cx="225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Корсакова Катя </a:t>
            </a:r>
            <a:r>
              <a:rPr lang="ru-RU" dirty="0"/>
              <a:t>7</a:t>
            </a:r>
            <a:r>
              <a:rPr lang="ru-RU" dirty="0" smtClean="0"/>
              <a:t> лет (2013г)</a:t>
            </a: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428625"/>
            <a:ext cx="8567767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Выполнение практической творческой работы</a:t>
            </a:r>
            <a:br>
              <a:rPr lang="ru-RU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rgbClr val="43CEFF"/>
                </a:solidFill>
              </a:rPr>
              <a:t>«Пейзаж. Вид из окна»:</a:t>
            </a:r>
            <a:endParaRPr lang="ru-RU" sz="3600" b="1" dirty="0" smtClean="0">
              <a:solidFill>
                <a:srgbClr val="43CE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329642" cy="412592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7000" b="1" i="1" u="sng" dirty="0" smtClean="0">
                <a:solidFill>
                  <a:srgbClr val="92D050"/>
                </a:solidFill>
              </a:rPr>
              <a:t>Материалы для работы</a:t>
            </a:r>
            <a:r>
              <a:rPr lang="ru-RU" sz="7000" b="1" i="1" dirty="0" smtClean="0">
                <a:solidFill>
                  <a:srgbClr val="92D050"/>
                </a:solidFill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ru-RU" sz="7000" b="1" dirty="0" smtClean="0"/>
              <a:t>   Ножницы, подручные материалы (обвертки от конфет, пуговки, цветная бумага, ленты, кожа), лоскуты, картон, клей ПВА.</a:t>
            </a:r>
          </a:p>
        </p:txBody>
      </p:sp>
    </p:spTree>
    <p:extLst>
      <p:ext uri="{BB962C8B-B14F-4D97-AF65-F5344CB8AC3E}">
        <p14:creationId xmlns:p14="http://schemas.microsoft.com/office/powerpoint/2010/main" val="61636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Людмила\Мои рисунки\фото\ВСЕ Фото\Оренбург\Фото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0" y="692696"/>
            <a:ext cx="9479360" cy="71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3533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628800"/>
            <a:ext cx="6057920" cy="2671780"/>
          </a:xfrm>
        </p:spPr>
        <p:txBody>
          <a:bodyPr>
            <a:normAutofit/>
          </a:bodyPr>
          <a:lstStyle/>
          <a:p>
            <a:r>
              <a:rPr lang="ru-RU" sz="11500" dirty="0" smtClean="0"/>
              <a:t>коллаж</a:t>
            </a:r>
            <a:endParaRPr lang="ru-RU" sz="115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9406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Алгоритм выполнения коллажа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66CCFF"/>
                </a:solidFill>
              </a:rPr>
              <a:t>«Пейзаж. Вид из окна»</a:t>
            </a:r>
            <a:endParaRPr lang="ru-RU" b="1" dirty="0">
              <a:solidFill>
                <a:srgbClr val="66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9406" cy="5214974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AutoNum type="arabicPeriod"/>
            </a:pPr>
            <a:r>
              <a:rPr lang="ru-RU" sz="4400" b="1" dirty="0" smtClean="0"/>
              <a:t>нарисовать небольшой пейзаж на белой бумаге или найти заранее картинку с изображением пейзажа;</a:t>
            </a:r>
          </a:p>
          <a:p>
            <a:pPr marL="742950" indent="-742950">
              <a:buAutoNum type="arabicPeriod"/>
            </a:pPr>
            <a:r>
              <a:rPr lang="ru-RU" sz="4400" b="1" dirty="0"/>
              <a:t>в</a:t>
            </a:r>
            <a:r>
              <a:rPr lang="ru-RU" sz="4400" b="1" dirty="0" smtClean="0"/>
              <a:t>зять белый картон размером 20Х14 см.;</a:t>
            </a:r>
          </a:p>
          <a:p>
            <a:pPr marL="742950" indent="-742950">
              <a:buAutoNum type="arabicPeriod"/>
            </a:pPr>
            <a:r>
              <a:rPr lang="ru-RU" sz="4400" b="1" dirty="0"/>
              <a:t>п</a:t>
            </a:r>
            <a:r>
              <a:rPr lang="ru-RU" sz="4400" b="1" dirty="0" smtClean="0"/>
              <a:t>риклеить в центр картинку с пейзажем;</a:t>
            </a:r>
          </a:p>
          <a:p>
            <a:pPr marL="514350" indent="-514350">
              <a:buNone/>
            </a:pPr>
            <a:r>
              <a:rPr lang="ru-RU" sz="4400" b="1" dirty="0"/>
              <a:t>4</a:t>
            </a:r>
            <a:r>
              <a:rPr lang="ru-RU" sz="4400" b="1" dirty="0" smtClean="0"/>
              <a:t>.  для рамы окна вырезать две белые полоски шириной 1 см;</a:t>
            </a:r>
          </a:p>
          <a:p>
            <a:pPr marL="514350" indent="-514350">
              <a:buNone/>
            </a:pPr>
            <a:r>
              <a:rPr lang="ru-RU" sz="4400" b="1" dirty="0"/>
              <a:t>5</a:t>
            </a:r>
            <a:r>
              <a:rPr lang="ru-RU" sz="4400" dirty="0" smtClean="0"/>
              <a:t>. </a:t>
            </a:r>
            <a:r>
              <a:rPr lang="ru-RU" sz="4400" b="1" dirty="0" smtClean="0"/>
              <a:t>взять кусочки ткани или </a:t>
            </a:r>
          </a:p>
          <a:p>
            <a:pPr marL="514350" indent="-514350">
              <a:buNone/>
            </a:pPr>
            <a:r>
              <a:rPr lang="ru-RU" sz="4400" b="1" dirty="0" smtClean="0"/>
              <a:t> обвертки от конфет, сделать </a:t>
            </a:r>
          </a:p>
          <a:p>
            <a:pPr marL="514350" indent="-514350">
              <a:buNone/>
            </a:pPr>
            <a:r>
              <a:rPr lang="ru-RU" sz="4400" b="1" dirty="0" smtClean="0"/>
              <a:t>боковые занавески;</a:t>
            </a:r>
          </a:p>
        </p:txBody>
      </p:sp>
      <p:pic>
        <p:nvPicPr>
          <p:cNvPr id="4" name="Picture 4" descr="Картинка 18 из 19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357694"/>
            <a:ext cx="1571636" cy="22451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приклеить в центр картинку с </a:t>
            </a:r>
            <a:r>
              <a:rPr lang="ru-RU" b="1" dirty="0" smtClean="0"/>
              <a:t>пейзажем</a:t>
            </a:r>
            <a:endParaRPr lang="ru-RU" dirty="0"/>
          </a:p>
        </p:txBody>
      </p:sp>
      <p:pic>
        <p:nvPicPr>
          <p:cNvPr id="12" name="Picture 4" descr="C:\Users\Людмила\Мои рисунки\фото\ВСЕ Фото\Оренбург\Фото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43647"/>
      </p:ext>
    </p:extLst>
  </p:cSld>
  <p:clrMapOvr>
    <a:masterClrMapping/>
  </p:clrMapOvr>
  <p:transition spd="slow"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ru-RU" b="1"/>
              <a:t>для рамы окна вырезать две белые полоски шириной 1 </a:t>
            </a:r>
            <a:r>
              <a:rPr lang="ru-RU" b="1" smtClean="0"/>
              <a:t>см</a:t>
            </a:r>
            <a:endParaRPr lang="ru-RU" b="1" dirty="0"/>
          </a:p>
        </p:txBody>
      </p:sp>
      <p:pic>
        <p:nvPicPr>
          <p:cNvPr id="4" name="Picture 5" descr="C:\Users\Людмила\Мои рисунки\фото\ВСЕ Фото\Оренбург\Фото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1132"/>
      </p:ext>
    </p:extLst>
  </p:cSld>
  <p:clrMapOvr>
    <a:masterClrMapping/>
  </p:clrMapOvr>
  <p:transition spd="slow"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9406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Алгоритм выполнения коллажа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66CCFF"/>
                </a:solidFill>
              </a:rPr>
              <a:t>«Пейзаж. Вид из окна»</a:t>
            </a:r>
            <a:endParaRPr lang="ru-RU" b="1" dirty="0">
              <a:solidFill>
                <a:srgbClr val="66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28736"/>
            <a:ext cx="8682168" cy="4819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6. приклейте из кусочков ткани или обвертки от конфет верхнюю занавеску;</a:t>
            </a:r>
          </a:p>
          <a:p>
            <a:pPr>
              <a:buNone/>
            </a:pPr>
            <a:r>
              <a:rPr lang="ru-RU" b="1" dirty="0"/>
              <a:t>7</a:t>
            </a:r>
            <a:r>
              <a:rPr lang="ru-RU" b="1" dirty="0" smtClean="0"/>
              <a:t>. на подоконник можно «поставить» (вырезать и приклеить) вазы с цветами, ещё можно посадить кошку, сделав её из кусочков кожи или меха;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4" name="Picture 4" descr="Картинка 18 из 19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481" y="4337259"/>
            <a:ext cx="1764519" cy="25207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9406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Алгоритм выполнения коллажа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66CCFF"/>
                </a:solidFill>
              </a:rPr>
              <a:t>«Пейзаж. Вид из окна»</a:t>
            </a:r>
            <a:endParaRPr lang="ru-RU" b="1" dirty="0">
              <a:solidFill>
                <a:srgbClr val="66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7968" cy="4819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8. цветы сделайте из ткани или цветной бумаги;</a:t>
            </a:r>
          </a:p>
          <a:p>
            <a:pPr>
              <a:buNone/>
            </a:pPr>
            <a:r>
              <a:rPr lang="ru-RU" sz="3600" b="1" dirty="0"/>
              <a:t>9</a:t>
            </a:r>
            <a:r>
              <a:rPr lang="ru-RU" sz="3600" b="1" dirty="0" smtClean="0"/>
              <a:t>. далее к вазам приклеить цветы;</a:t>
            </a:r>
          </a:p>
          <a:p>
            <a:pPr>
              <a:buNone/>
            </a:pPr>
            <a:r>
              <a:rPr lang="ru-RU" sz="3600" b="1" dirty="0" smtClean="0"/>
              <a:t>10. приклеить все мелкие детали;</a:t>
            </a:r>
          </a:p>
          <a:p>
            <a:pPr>
              <a:buNone/>
            </a:pPr>
            <a:r>
              <a:rPr lang="ru-RU" sz="3600" b="1" dirty="0" smtClean="0"/>
              <a:t>11. Работа наша готова.</a:t>
            </a:r>
            <a:endParaRPr lang="ru-RU" sz="3600" b="1" dirty="0"/>
          </a:p>
        </p:txBody>
      </p:sp>
      <p:pic>
        <p:nvPicPr>
          <p:cNvPr id="4" name="Picture 4" descr="Картинка 18 из 19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481" y="4337259"/>
            <a:ext cx="1764519" cy="25207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Людмила\Мои рисунки\фото\ВСЕ Фото\Оренбург\Фото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616802" cy="48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Людмила\Мои рисунки\фото\ВСЕ Фото\Оренбург\Фото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528017" cy="47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15982"/>
      </p:ext>
    </p:extLst>
  </p:cSld>
  <p:clrMapOvr>
    <a:masterClrMapping/>
  </p:clrMapOvr>
  <p:transition spd="slow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 descr="C:\Users\Людмила\Мои рисунки\фото\ВСЕ Фото\Оренбург\Фото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69287"/>
            <a:ext cx="3876528" cy="55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Людмила\Мои рисунки\фото\ВСЕ Фото\Оренбург\Фото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722328" cy="49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88869"/>
      </p:ext>
    </p:extLst>
  </p:cSld>
  <p:clrMapOvr>
    <a:masterClrMapping/>
  </p:clrMapOvr>
  <p:transition spd="slow"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Готовая открытка</a:t>
            </a:r>
            <a:endParaRPr lang="ru-RU" dirty="0"/>
          </a:p>
        </p:txBody>
      </p:sp>
      <p:pic>
        <p:nvPicPr>
          <p:cNvPr id="5" name="Picture 2" descr="C:\Users\Людмила\Мои рисунки\фото\ВСЕ Фото\Оренбург\Фото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03497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Мои рисунки\Худ. Школа\ПОРТФОЛИО учащихся ХШ\Портфолио Корсаковы Д. и Е\SUNP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9538"/>
            <a:ext cx="30866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дмила\Мои рисунки\Худ. Школа\ПОРТФОЛИО учащихся ХШ\Портфолио Корсаковы Д. и Е\SUNP00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10800" r="22640"/>
          <a:stretch/>
        </p:blipFill>
        <p:spPr bwMode="auto">
          <a:xfrm>
            <a:off x="2195356" y="4221088"/>
            <a:ext cx="268528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дмила\Мои рисунки\Худ. Школа\ПОРТФОЛИО учащихся ХШ\Портфолио Корсаковы Д. и Е\SUNP00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74" y="570853"/>
            <a:ext cx="3166612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юдмила\Мои рисунки\Худ. Школа\ПОРТФОЛИО учащихся ХШ\Портфолио Корсаковы Д. и Е\SUNP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402"/>
            <a:ext cx="2568754" cy="210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8174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939784"/>
          </a:xfrm>
        </p:spPr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Сегодня на уроке было интересно….</a:t>
            </a:r>
          </a:p>
          <a:p>
            <a:pPr>
              <a:buFont typeface="Wingdings" pitchFamily="2" charset="2"/>
              <a:buChar char="q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Я понял, что …..</a:t>
            </a:r>
          </a:p>
          <a:p>
            <a:pPr>
              <a:buFont typeface="Wingdings" pitchFamily="2" charset="2"/>
              <a:buChar char="q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Мне захотелось….</a:t>
            </a:r>
          </a:p>
          <a:p>
            <a:pPr>
              <a:buFont typeface="Wingdings" pitchFamily="2" charset="2"/>
              <a:buChar char="q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Я научился…..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Молодцы!   Спасибо за урок!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Аппликация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 переводе с латинского языка означает «прикладывание».</a:t>
            </a:r>
          </a:p>
          <a:p>
            <a:pPr>
              <a:buNone/>
            </a:pPr>
            <a:r>
              <a:rPr lang="ru-RU" sz="2800" dirty="0" smtClean="0"/>
              <a:t>Древний вид искусства, интересный вид художественной деятельности, когда из кусочков кожи, ткани или бумаги вырезают фигурки, а затем наклеивают на основу – фон.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Обратимся к словарю С.И. Ожегова и узнаем лексическое значение этого слова.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3116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«Аппликация» - изготовление рисунка из наклеенных или нашитых кусков цветной бумаги, материи.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000892" y="5286388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Текст - </a:t>
            </a:r>
            <a:r>
              <a:rPr lang="en-US" sz="2400" dirty="0" smtClean="0">
                <a:hlinkClick r:id="rId2"/>
              </a:rPr>
              <a:t>http://dob.1september.ru/2005/04/9.htm</a:t>
            </a:r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en-US" sz="2400" dirty="0" smtClean="0">
                <a:hlinkClick r:id="rId3"/>
              </a:rPr>
              <a:t>http://ksyushart.com.ua/artwork/know-how-collage/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Фото работ - </a:t>
            </a:r>
            <a:r>
              <a:rPr lang="en-US" sz="2400" dirty="0" smtClean="0">
                <a:hlinkClick r:id="rId4"/>
              </a:rPr>
              <a:t>http://stranamasterov.ru/taxonomy/term/451%2C324?page=1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5"/>
              </a:rPr>
              <a:t>http://images.yandex.ru</a:t>
            </a:r>
            <a:endParaRPr lang="ru-RU" sz="24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857232"/>
            <a:ext cx="4286280" cy="52689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Очень часто в доме можно найти множество ненужных мелких вещей: </a:t>
            </a:r>
            <a:r>
              <a:rPr lang="ru-RU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бусины, кусочки ткани, пуговицы, шнурки и тесемки, старые журналы и газеты, коробки от конфет, фантики… </a:t>
            </a:r>
            <a:endParaRPr lang="ru-RU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b="1" dirty="0" smtClean="0"/>
              <a:t>Не </a:t>
            </a:r>
            <a:r>
              <a:rPr lang="ru-RU" b="1" dirty="0"/>
              <a:t>спешите их выбрасывать — с их помощью вы сможете создать удивительные произведения под названием </a:t>
            </a:r>
            <a:r>
              <a:rPr lang="ru-RU" b="1" i="1" dirty="0">
                <a:solidFill>
                  <a:srgbClr val="FFFF00"/>
                </a:solidFill>
              </a:rPr>
              <a:t>«коллаж».</a:t>
            </a:r>
          </a:p>
        </p:txBody>
      </p:sp>
      <p:pic>
        <p:nvPicPr>
          <p:cNvPr id="1028" name="Picture 4" descr="http://im5-tub-ru.yandex.net/i?id=455986597-1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56"/>
            <a:ext cx="1714512" cy="1714512"/>
          </a:xfrm>
          <a:prstGeom prst="rect">
            <a:avLst/>
          </a:prstGeom>
          <a:noFill/>
        </p:spPr>
      </p:pic>
      <p:pic>
        <p:nvPicPr>
          <p:cNvPr id="1034" name="Picture 10" descr="http://im4-tub-ru.yandex.net/i?id=48928568-1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71876"/>
            <a:ext cx="1714512" cy="1714512"/>
          </a:xfrm>
          <a:prstGeom prst="rect">
            <a:avLst/>
          </a:prstGeom>
          <a:noFill/>
        </p:spPr>
      </p:pic>
      <p:pic>
        <p:nvPicPr>
          <p:cNvPr id="1036" name="Picture 12" descr="http://im0-tub-ru.yandex.net/i?id=363778358-0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342" y="2780860"/>
            <a:ext cx="2418742" cy="1805996"/>
          </a:xfrm>
          <a:prstGeom prst="rect">
            <a:avLst/>
          </a:prstGeom>
          <a:noFill/>
        </p:spPr>
      </p:pic>
      <p:pic>
        <p:nvPicPr>
          <p:cNvPr id="10" name="Рисунок 9" descr="image023"/>
          <p:cNvPicPr/>
          <p:nvPr/>
        </p:nvPicPr>
        <p:blipFill>
          <a:blip r:embed="rId5" cstate="print">
            <a:lum contrast="10000"/>
          </a:blip>
          <a:srcRect l="49606" b="6787"/>
          <a:stretch>
            <a:fillRect/>
          </a:stretch>
        </p:blipFill>
        <p:spPr bwMode="auto">
          <a:xfrm>
            <a:off x="2550809" y="214280"/>
            <a:ext cx="194975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Public\Pictures\Технология2\Ткань\Molnii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5932" y="5292393"/>
            <a:ext cx="1933767" cy="1238243"/>
          </a:xfrm>
          <a:prstGeom prst="rect">
            <a:avLst/>
          </a:prstGeom>
          <a:noFill/>
        </p:spPr>
      </p:pic>
      <p:pic>
        <p:nvPicPr>
          <p:cNvPr id="12" name="Содержимое 3" descr="image015"/>
          <p:cNvPicPr>
            <a:picLocks/>
          </p:cNvPicPr>
          <p:nvPr/>
        </p:nvPicPr>
        <p:blipFill>
          <a:blip r:embed="rId7" cstate="print">
            <a:lum contrast="10000"/>
          </a:blip>
          <a:srcRect b="7365"/>
          <a:stretch>
            <a:fillRect/>
          </a:stretch>
        </p:blipFill>
        <p:spPr bwMode="auto">
          <a:xfrm>
            <a:off x="3166140" y="2418000"/>
            <a:ext cx="1752186" cy="11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im6-tub-ru.yandex.net/i?id=403439522-48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167" y="4429132"/>
            <a:ext cx="2374405" cy="18678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42918"/>
            <a:ext cx="81032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«</a:t>
            </a:r>
            <a:r>
              <a:rPr lang="ru-RU" sz="4000" b="1" i="1" dirty="0" smtClean="0">
                <a:solidFill>
                  <a:srgbClr val="FFFF00"/>
                </a:solidFill>
              </a:rPr>
              <a:t>Коллаж</a:t>
            </a:r>
            <a:r>
              <a:rPr lang="ru-RU" sz="4000" i="1" dirty="0" smtClean="0">
                <a:solidFill>
                  <a:srgbClr val="FFFF00"/>
                </a:solidFill>
              </a:rPr>
              <a:t>» </a:t>
            </a:r>
            <a:r>
              <a:rPr lang="ru-RU" sz="3600" dirty="0" smtClean="0"/>
              <a:t>происходит от французского слова, буквально обозначающего </a:t>
            </a:r>
            <a:r>
              <a:rPr lang="ru-RU" sz="3600" i="1" dirty="0" smtClean="0"/>
              <a:t>«наклеивание». </a:t>
            </a:r>
          </a:p>
          <a:p>
            <a:r>
              <a:rPr lang="ru-RU" sz="4000" b="1" i="1" dirty="0" smtClean="0">
                <a:solidFill>
                  <a:srgbClr val="FFFF00"/>
                </a:solidFill>
              </a:rPr>
              <a:t>Коллаж</a:t>
            </a:r>
            <a:r>
              <a:rPr lang="ru-RU" sz="3600" dirty="0" smtClean="0"/>
              <a:t> – это технический прием в изобразительном искусстве, когда на какую-либо основу наклеиваются самые разные по цвету и фактуре кусочки материалов.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229200"/>
            <a:ext cx="8174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Еще в древнем Китае были распространены композиции из цветной бумаги и сухих листьев и цветов.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357166"/>
            <a:ext cx="4186238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С применением «бросового» материала можно создать портрет, пейзаж, натюрморт или абстрактную композицию.</a:t>
            </a:r>
          </a:p>
        </p:txBody>
      </p:sp>
      <p:pic>
        <p:nvPicPr>
          <p:cNvPr id="5" name="Picture 2" descr="C:\Users\Людмила\Мои рисунки\Худ. Школа\ПОРТФОЛИО учащихся ХШ\Портфолио Корсаковы Д. и Е\SUNP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476">
            <a:off x="964482" y="1132695"/>
            <a:ext cx="3999363" cy="52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57 из 19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7482853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500042"/>
            <a:ext cx="4357718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b="1" dirty="0"/>
              <a:t>В отличие от аппликации коллаж допускает использование объемных элементов в композиции, причем как целых объектов, так и их фрагментов.</a:t>
            </a:r>
          </a:p>
          <a:p>
            <a:pPr>
              <a:buNone/>
            </a:pPr>
            <a:r>
              <a:rPr lang="ru-RU" sz="3100" i="1" dirty="0"/>
              <a:t>Автор коллажа работает как художник. Он может комбинировать разнообразные художественные техники, сочетать аппликацию и коллаж, чтобы создать неповторимый художественный образ, панно или картину.</a:t>
            </a:r>
          </a:p>
          <a:p>
            <a:endParaRPr lang="ru-RU" dirty="0"/>
          </a:p>
        </p:txBody>
      </p:sp>
      <p:pic>
        <p:nvPicPr>
          <p:cNvPr id="18434" name="Picture 2" descr="Картинка 100 из 19200"/>
          <p:cNvPicPr>
            <a:picLocks noChangeAspect="1" noChangeArrowheads="1"/>
          </p:cNvPicPr>
          <p:nvPr/>
        </p:nvPicPr>
        <p:blipFill>
          <a:blip r:embed="rId2" cstate="print"/>
          <a:srcRect l="31212" r="19295"/>
          <a:stretch>
            <a:fillRect/>
          </a:stretch>
        </p:blipFill>
        <p:spPr bwMode="auto">
          <a:xfrm>
            <a:off x="428595" y="571480"/>
            <a:ext cx="4001761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00042"/>
            <a:ext cx="4500562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/>
              <a:t>Основа</a:t>
            </a:r>
            <a:r>
              <a:rPr lang="ru-RU" sz="2400" dirty="0"/>
              <a:t>, на которой создается коллаж, может быть из любого материала: </a:t>
            </a:r>
            <a:r>
              <a:rPr lang="ru-RU" sz="2800" i="1" dirty="0"/>
              <a:t>картона, стекла, бумажной тарелки, картонной коробки, виниловой пластинки и </a:t>
            </a:r>
            <a:r>
              <a:rPr lang="ru-RU" sz="2800" dirty="0"/>
              <a:t>т.д</a:t>
            </a:r>
            <a:r>
              <a:rPr lang="ru-RU" sz="2800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/>
              <a:t>Все </a:t>
            </a:r>
            <a:r>
              <a:rPr lang="ru-RU" sz="2800" dirty="0"/>
              <a:t>элементы накладываются друг на друга и </a:t>
            </a:r>
            <a:r>
              <a:rPr lang="ru-RU" sz="2800" dirty="0" smtClean="0"/>
              <a:t>закрепляются </a:t>
            </a:r>
            <a:r>
              <a:rPr lang="ru-RU" sz="2800" dirty="0"/>
              <a:t>на общей </a:t>
            </a:r>
            <a:r>
              <a:rPr lang="ru-RU" sz="2800" dirty="0" smtClean="0"/>
              <a:t>основе с помощью клея, проволоки,  ниток.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20484" name="Picture 4" descr=" Интерьер, Картина, рисунок, панно, Мастер-класс Коллаж: Подводный мир Глина, Гуашь, Клей, Краска, Листья, Материал природный, Песок, Пуговицы, Раку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500042"/>
            <a:ext cx="4310093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618</Words>
  <Application>Microsoft Office PowerPoint</Application>
  <PresentationFormat>Экран (4:3)</PresentationFormat>
  <Paragraphs>74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Тема Office</vt:lpstr>
      <vt:lpstr>В какой технике выполнены  эти работы?</vt:lpstr>
      <vt:lpstr>коллаж</vt:lpstr>
      <vt:lpstr>Аппликация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материале</vt:lpstr>
      <vt:lpstr>Коллаж может быть разным:</vt:lpstr>
      <vt:lpstr>Тканевый коллаж</vt:lpstr>
      <vt:lpstr>Кожаный коллаж</vt:lpstr>
      <vt:lpstr>Коллаж из кусочков бумаги</vt:lpstr>
      <vt:lpstr>«Чудо-город»</vt:lpstr>
      <vt:lpstr>Панно-коллаж</vt:lpstr>
      <vt:lpstr>Пейзаж. Вид из окна.</vt:lpstr>
      <vt:lpstr>Выполнение практической творческой работы  «Пейзаж. Вид из окна»:</vt:lpstr>
      <vt:lpstr>Презентация PowerPoint</vt:lpstr>
      <vt:lpstr>Алгоритм выполнения коллажа  «Пейзаж. Вид из окна»</vt:lpstr>
      <vt:lpstr>приклеить в центр картинку с пейзажем</vt:lpstr>
      <vt:lpstr>для рамы окна вырезать две белые полоски шириной 1 см</vt:lpstr>
      <vt:lpstr>Алгоритм выполнения коллажа  «Пейзаж. Вид из окна»</vt:lpstr>
      <vt:lpstr>Алгоритм выполнения коллажа  «Пейзаж. Вид из окна»</vt:lpstr>
      <vt:lpstr>Презентация PowerPoint</vt:lpstr>
      <vt:lpstr>Презентация PowerPoint</vt:lpstr>
      <vt:lpstr>Готовая открытка</vt:lpstr>
      <vt:lpstr>Презентация PowerPoint</vt:lpstr>
      <vt:lpstr>Рефлексия</vt:lpstr>
      <vt:lpstr>Источники: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коллаж</dc:title>
  <dc:creator>Admin</dc:creator>
  <cp:lastModifiedBy>Лена</cp:lastModifiedBy>
  <cp:revision>40</cp:revision>
  <dcterms:created xsi:type="dcterms:W3CDTF">2012-09-04T16:54:51Z</dcterms:created>
  <dcterms:modified xsi:type="dcterms:W3CDTF">2021-10-18T16:06:01Z</dcterms:modified>
</cp:coreProperties>
</file>